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4" d="100"/>
          <a:sy n="74" d="100"/>
        </p:scale>
        <p:origin x="-486" y="2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pl-PL" smtClean="0"/>
              <a:t>Kliknij, aby edytować styl</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A1DF58C3-C9DF-47CB-A272-28EE014FD37F}" type="datetimeFigureOut">
              <a:rPr lang="pl-PL" smtClean="0"/>
              <a:t>17.07.2019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0B5F5DC9-13AB-4D8D-9835-689C789314B7}" type="slidenum">
              <a:rPr lang="pl-PL" smtClean="0"/>
              <a:t>‹#›</a:t>
            </a:fld>
            <a:endParaRPr lang="pl-PL"/>
          </a:p>
        </p:txBody>
      </p:sp>
    </p:spTree>
    <p:extLst>
      <p:ext uri="{BB962C8B-B14F-4D97-AF65-F5344CB8AC3E}">
        <p14:creationId xmlns:p14="http://schemas.microsoft.com/office/powerpoint/2010/main" val="315148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1DF58C3-C9DF-47CB-A272-28EE014FD37F}" type="datetimeFigureOut">
              <a:rPr lang="pl-PL" smtClean="0"/>
              <a:t>17.07.2019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B5F5DC9-13AB-4D8D-9835-689C789314B7}" type="slidenum">
              <a:rPr lang="pl-PL" smtClean="0"/>
              <a:t>‹#›</a:t>
            </a:fld>
            <a:endParaRPr lang="pl-PL"/>
          </a:p>
        </p:txBody>
      </p:sp>
    </p:spTree>
    <p:extLst>
      <p:ext uri="{BB962C8B-B14F-4D97-AF65-F5344CB8AC3E}">
        <p14:creationId xmlns:p14="http://schemas.microsoft.com/office/powerpoint/2010/main" val="46232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1DF58C3-C9DF-47CB-A272-28EE014FD37F}" type="datetimeFigureOut">
              <a:rPr lang="pl-PL" smtClean="0"/>
              <a:t>17.07.2019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B5F5DC9-13AB-4D8D-9835-689C789314B7}" type="slidenum">
              <a:rPr lang="pl-PL" smtClean="0"/>
              <a:t>‹#›</a:t>
            </a:fld>
            <a:endParaRPr lang="pl-PL"/>
          </a:p>
        </p:txBody>
      </p:sp>
    </p:spTree>
    <p:extLst>
      <p:ext uri="{BB962C8B-B14F-4D97-AF65-F5344CB8AC3E}">
        <p14:creationId xmlns:p14="http://schemas.microsoft.com/office/powerpoint/2010/main" val="1234360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1DF58C3-C9DF-47CB-A272-28EE014FD37F}" type="datetimeFigureOut">
              <a:rPr lang="pl-PL" smtClean="0"/>
              <a:t>17.07.2019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B5F5DC9-13AB-4D8D-9835-689C789314B7}" type="slidenum">
              <a:rPr lang="pl-PL" smtClean="0"/>
              <a:t>‹#›</a:t>
            </a:fld>
            <a:endParaRPr lang="pl-PL"/>
          </a:p>
        </p:txBody>
      </p:sp>
    </p:spTree>
    <p:extLst>
      <p:ext uri="{BB962C8B-B14F-4D97-AF65-F5344CB8AC3E}">
        <p14:creationId xmlns:p14="http://schemas.microsoft.com/office/powerpoint/2010/main" val="2385980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pl-PL" smtClean="0"/>
              <a:t>Kliknij, aby edytować styl</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a:xfrm>
            <a:off x="8593667" y="6272784"/>
            <a:ext cx="2644309" cy="365125"/>
          </a:xfrm>
        </p:spPr>
        <p:txBody>
          <a:bodyPr/>
          <a:lstStyle/>
          <a:p>
            <a:fld id="{A1DF58C3-C9DF-47CB-A272-28EE014FD37F}" type="datetimeFigureOut">
              <a:rPr lang="pl-PL" smtClean="0"/>
              <a:t>17.07.2019</a:t>
            </a:fld>
            <a:endParaRPr lang="pl-PL"/>
          </a:p>
        </p:txBody>
      </p:sp>
      <p:sp>
        <p:nvSpPr>
          <p:cNvPr id="5" name="Footer Placeholder 4"/>
          <p:cNvSpPr>
            <a:spLocks noGrp="1"/>
          </p:cNvSpPr>
          <p:nvPr>
            <p:ph type="ftr" sz="quarter" idx="11"/>
          </p:nvPr>
        </p:nvSpPr>
        <p:spPr>
          <a:xfrm>
            <a:off x="2182708" y="6272784"/>
            <a:ext cx="6327648" cy="365125"/>
          </a:xfrm>
        </p:spPr>
        <p:txBody>
          <a:bodyPr/>
          <a:lstStyle/>
          <a:p>
            <a:endParaRPr lang="pl-PL"/>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0B5F5DC9-13AB-4D8D-9835-689C789314B7}" type="slidenum">
              <a:rPr lang="pl-PL" smtClean="0"/>
              <a:t>‹#›</a:t>
            </a:fld>
            <a:endParaRPr lang="pl-PL"/>
          </a:p>
        </p:txBody>
      </p:sp>
    </p:spTree>
    <p:extLst>
      <p:ext uri="{BB962C8B-B14F-4D97-AF65-F5344CB8AC3E}">
        <p14:creationId xmlns:p14="http://schemas.microsoft.com/office/powerpoint/2010/main" val="4206180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A1DF58C3-C9DF-47CB-A272-28EE014FD37F}" type="datetimeFigureOut">
              <a:rPr lang="pl-PL" smtClean="0"/>
              <a:t>17.07.2019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B5F5DC9-13AB-4D8D-9835-689C789314B7}" type="slidenum">
              <a:rPr lang="pl-PL" smtClean="0"/>
              <a:t>‹#›</a:t>
            </a:fld>
            <a:endParaRPr lang="pl-PL"/>
          </a:p>
        </p:txBody>
      </p:sp>
    </p:spTree>
    <p:extLst>
      <p:ext uri="{BB962C8B-B14F-4D97-AF65-F5344CB8AC3E}">
        <p14:creationId xmlns:p14="http://schemas.microsoft.com/office/powerpoint/2010/main" val="620981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smtClean="0"/>
              <a:t>Kliknij, aby edytować styl</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A1DF58C3-C9DF-47CB-A272-28EE014FD37F}" type="datetimeFigureOut">
              <a:rPr lang="pl-PL" smtClean="0"/>
              <a:t>17.07.2019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0B5F5DC9-13AB-4D8D-9835-689C789314B7}" type="slidenum">
              <a:rPr lang="pl-PL" smtClean="0"/>
              <a:t>‹#›</a:t>
            </a:fld>
            <a:endParaRPr lang="pl-PL"/>
          </a:p>
        </p:txBody>
      </p:sp>
    </p:spTree>
    <p:extLst>
      <p:ext uri="{BB962C8B-B14F-4D97-AF65-F5344CB8AC3E}">
        <p14:creationId xmlns:p14="http://schemas.microsoft.com/office/powerpoint/2010/main" val="758867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A1DF58C3-C9DF-47CB-A272-28EE014FD37F}" type="datetimeFigureOut">
              <a:rPr lang="pl-PL" smtClean="0"/>
              <a:t>17.07.2019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0B5F5DC9-13AB-4D8D-9835-689C789314B7}" type="slidenum">
              <a:rPr lang="pl-PL" smtClean="0"/>
              <a:t>‹#›</a:t>
            </a:fld>
            <a:endParaRPr lang="pl-PL"/>
          </a:p>
        </p:txBody>
      </p:sp>
    </p:spTree>
    <p:extLst>
      <p:ext uri="{BB962C8B-B14F-4D97-AF65-F5344CB8AC3E}">
        <p14:creationId xmlns:p14="http://schemas.microsoft.com/office/powerpoint/2010/main" val="1257948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DF58C3-C9DF-47CB-A272-28EE014FD37F}" type="datetimeFigureOut">
              <a:rPr lang="pl-PL" smtClean="0"/>
              <a:t>17.07.2019</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0B5F5DC9-13AB-4D8D-9835-689C789314B7}" type="slidenum">
              <a:rPr lang="pl-PL" smtClean="0"/>
              <a:t>‹#›</a:t>
            </a:fld>
            <a:endParaRPr lang="pl-PL"/>
          </a:p>
        </p:txBody>
      </p:sp>
    </p:spTree>
    <p:extLst>
      <p:ext uri="{BB962C8B-B14F-4D97-AF65-F5344CB8AC3E}">
        <p14:creationId xmlns:p14="http://schemas.microsoft.com/office/powerpoint/2010/main" val="153286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pl-PL" smtClean="0"/>
              <a:t>Kliknij, aby edytować styl</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1DF58C3-C9DF-47CB-A272-28EE014FD37F}" type="datetimeFigureOut">
              <a:rPr lang="pl-PL" smtClean="0"/>
              <a:t>17.07.2019</a:t>
            </a:fld>
            <a:endParaRPr lang="pl-PL"/>
          </a:p>
        </p:txBody>
      </p:sp>
      <p:sp>
        <p:nvSpPr>
          <p:cNvPr id="6" name="Footer Placeholder 5"/>
          <p:cNvSpPr>
            <a:spLocks noGrp="1"/>
          </p:cNvSpPr>
          <p:nvPr>
            <p:ph type="ftr" sz="quarter" idx="11"/>
          </p:nvPr>
        </p:nvSpPr>
        <p:spPr/>
        <p:txBody>
          <a:bodyPr/>
          <a:lstStyle/>
          <a:p>
            <a:endParaRPr lang="pl-PL"/>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0B5F5DC9-13AB-4D8D-9835-689C789314B7}" type="slidenum">
              <a:rPr lang="pl-PL" smtClean="0"/>
              <a:t>‹#›</a:t>
            </a:fld>
            <a:endParaRPr lang="pl-PL"/>
          </a:p>
        </p:txBody>
      </p:sp>
    </p:spTree>
    <p:extLst>
      <p:ext uri="{BB962C8B-B14F-4D97-AF65-F5344CB8AC3E}">
        <p14:creationId xmlns:p14="http://schemas.microsoft.com/office/powerpoint/2010/main" val="1609560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1DF58C3-C9DF-47CB-A272-28EE014FD37F}" type="datetimeFigureOut">
              <a:rPr lang="pl-PL" smtClean="0"/>
              <a:t>17.07.2019</a:t>
            </a:fld>
            <a:endParaRPr lang="pl-PL"/>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0B5F5DC9-13AB-4D8D-9835-689C789314B7}" type="slidenum">
              <a:rPr lang="pl-PL" smtClean="0"/>
              <a:t>‹#›</a:t>
            </a:fld>
            <a:endParaRPr lang="pl-PL"/>
          </a:p>
        </p:txBody>
      </p:sp>
    </p:spTree>
    <p:extLst>
      <p:ext uri="{BB962C8B-B14F-4D97-AF65-F5344CB8AC3E}">
        <p14:creationId xmlns:p14="http://schemas.microsoft.com/office/powerpoint/2010/main" val="3929880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A1DF58C3-C9DF-47CB-A272-28EE014FD37F}" type="datetimeFigureOut">
              <a:rPr lang="pl-PL" smtClean="0"/>
              <a:t>17.07.2019</a:t>
            </a:fld>
            <a:endParaRPr lang="pl-PL"/>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pl-PL"/>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0B5F5DC9-13AB-4D8D-9835-689C789314B7}" type="slidenum">
              <a:rPr lang="pl-PL" smtClean="0"/>
              <a:t>‹#›</a:t>
            </a:fld>
            <a:endParaRPr lang="pl-PL"/>
          </a:p>
        </p:txBody>
      </p:sp>
    </p:spTree>
    <p:extLst>
      <p:ext uri="{BB962C8B-B14F-4D97-AF65-F5344CB8AC3E}">
        <p14:creationId xmlns:p14="http://schemas.microsoft.com/office/powerpoint/2010/main" val="368501271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Cuda świata</a:t>
            </a:r>
            <a:endParaRPr lang="pl-PL" dirty="0"/>
          </a:p>
        </p:txBody>
      </p:sp>
      <p:sp>
        <p:nvSpPr>
          <p:cNvPr id="3" name="Podtytuł 2"/>
          <p:cNvSpPr>
            <a:spLocks noGrp="1"/>
          </p:cNvSpPr>
          <p:nvPr>
            <p:ph type="subTitle" idx="1"/>
          </p:nvPr>
        </p:nvSpPr>
        <p:spPr/>
        <p:txBody>
          <a:bodyPr/>
          <a:lstStyle/>
          <a:p>
            <a:r>
              <a:rPr lang="pl-PL" b="1" dirty="0"/>
              <a:t>Siedem nowych cudów świata</a:t>
            </a:r>
            <a:endParaRPr lang="pl-PL" dirty="0"/>
          </a:p>
        </p:txBody>
      </p:sp>
    </p:spTree>
    <p:extLst>
      <p:ext uri="{BB962C8B-B14F-4D97-AF65-F5344CB8AC3E}">
        <p14:creationId xmlns:p14="http://schemas.microsoft.com/office/powerpoint/2010/main" val="4106825786"/>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65542" y="484632"/>
            <a:ext cx="8867012" cy="5687568"/>
          </a:xfrm>
        </p:spPr>
      </p:pic>
      <p:sp>
        <p:nvSpPr>
          <p:cNvPr id="2" name="Tytuł 1"/>
          <p:cNvSpPr>
            <a:spLocks noGrp="1"/>
          </p:cNvSpPr>
          <p:nvPr>
            <p:ph type="title"/>
          </p:nvPr>
        </p:nvSpPr>
        <p:spPr/>
        <p:txBody>
          <a:bodyPr/>
          <a:lstStyle/>
          <a:p>
            <a:pPr algn="ctr"/>
            <a:r>
              <a:rPr lang="pl-PL" dirty="0" smtClean="0"/>
              <a:t>lokalizacja</a:t>
            </a:r>
            <a:endParaRPr lang="pl-PL" dirty="0"/>
          </a:p>
        </p:txBody>
      </p:sp>
    </p:spTree>
    <p:extLst>
      <p:ext uri="{BB962C8B-B14F-4D97-AF65-F5344CB8AC3E}">
        <p14:creationId xmlns:p14="http://schemas.microsoft.com/office/powerpoint/2010/main" val="289897833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Najciekawsze fakty</a:t>
            </a:r>
            <a:endParaRPr lang="pl-PL" dirty="0"/>
          </a:p>
        </p:txBody>
      </p:sp>
      <p:sp>
        <p:nvSpPr>
          <p:cNvPr id="3" name="Symbol zastępczy zawartości 2"/>
          <p:cNvSpPr>
            <a:spLocks noGrp="1"/>
          </p:cNvSpPr>
          <p:nvPr>
            <p:ph idx="1"/>
          </p:nvPr>
        </p:nvSpPr>
        <p:spPr>
          <a:xfrm>
            <a:off x="1069848" y="1959429"/>
            <a:ext cx="10058400" cy="4212771"/>
          </a:xfrm>
        </p:spPr>
        <p:txBody>
          <a:bodyPr anchor="ctr">
            <a:normAutofit lnSpcReduction="10000"/>
          </a:bodyPr>
          <a:lstStyle/>
          <a:p>
            <a:pPr marL="457200" indent="-457200" algn="just">
              <a:buFont typeface="+mj-lt"/>
              <a:buAutoNum type="arabicPeriod"/>
            </a:pPr>
            <a:r>
              <a:rPr lang="pl-PL" dirty="0">
                <a:solidFill>
                  <a:schemeClr val="accent2"/>
                </a:solidFill>
              </a:rPr>
              <a:t>3,5 metrowa głowa waży ponad 35 ton, każda dłoń waży 9 ton, a odległość od końca palców jednej ręki do drugiej wynosi 28 m. Całość pomnika waży w przybliżeniu 1145 ton</a:t>
            </a:r>
            <a:r>
              <a:rPr lang="pl-PL" dirty="0" smtClean="0">
                <a:solidFill>
                  <a:schemeClr val="accent2"/>
                </a:solidFill>
              </a:rPr>
              <a:t>.</a:t>
            </a:r>
          </a:p>
          <a:p>
            <a:pPr marL="457200" indent="-457200">
              <a:buFont typeface="+mj-lt"/>
              <a:buAutoNum type="arabicPeriod"/>
            </a:pPr>
            <a:r>
              <a:rPr lang="pl-PL" dirty="0" smtClean="0">
                <a:solidFill>
                  <a:schemeClr val="accent2"/>
                </a:solidFill>
              </a:rPr>
              <a:t>Statuę </a:t>
            </a:r>
            <a:r>
              <a:rPr lang="pl-PL" dirty="0">
                <a:solidFill>
                  <a:schemeClr val="accent2"/>
                </a:solidFill>
              </a:rPr>
              <a:t>zbudowano w Paryżu, po czym ustawiono ją na miejscu</a:t>
            </a:r>
            <a:r>
              <a:rPr lang="pl-PL" dirty="0" smtClean="0">
                <a:solidFill>
                  <a:schemeClr val="accent2"/>
                </a:solidFill>
              </a:rPr>
              <a:t>.</a:t>
            </a:r>
          </a:p>
          <a:p>
            <a:pPr marL="457200" indent="-457200" algn="just">
              <a:buFont typeface="+mj-lt"/>
              <a:buAutoNum type="arabicPeriod"/>
            </a:pPr>
            <a:r>
              <a:rPr lang="pl-PL" dirty="0">
                <a:solidFill>
                  <a:schemeClr val="accent2"/>
                </a:solidFill>
              </a:rPr>
              <a:t>To dzieło sztuki zaprojektował francuski rzeźbiarz polskiego pochodzenia Paweł Landowski, który zaczął modelować głowę i dłonie, resztę powierzono inżynierom i </a:t>
            </a:r>
            <a:r>
              <a:rPr lang="pl-PL" dirty="0" smtClean="0">
                <a:solidFill>
                  <a:schemeClr val="accent2"/>
                </a:solidFill>
              </a:rPr>
              <a:t>architektom.</a:t>
            </a:r>
          </a:p>
          <a:p>
            <a:pPr marL="457200" indent="-457200" algn="just">
              <a:buFont typeface="+mj-lt"/>
              <a:buAutoNum type="arabicPeriod"/>
            </a:pPr>
            <a:r>
              <a:rPr lang="pl-PL" dirty="0">
                <a:solidFill>
                  <a:schemeClr val="accent2"/>
                </a:solidFill>
              </a:rPr>
              <a:t>Statua ma 30 m wysokości i stoi na 8-metrowym cokole, spoglądając ze szczytu 740-metrowej granitowej góry Corcovado</a:t>
            </a:r>
            <a:r>
              <a:rPr lang="pl-PL" dirty="0" smtClean="0">
                <a:solidFill>
                  <a:schemeClr val="accent2"/>
                </a:solidFill>
              </a:rPr>
              <a:t>.</a:t>
            </a:r>
          </a:p>
          <a:p>
            <a:pPr marL="457200" indent="-457200" algn="just">
              <a:buFont typeface="+mj-lt"/>
              <a:buAutoNum type="arabicPeriod"/>
            </a:pPr>
            <a:r>
              <a:rPr lang="pl-PL" dirty="0" smtClean="0">
                <a:solidFill>
                  <a:schemeClr val="accent2"/>
                </a:solidFill>
              </a:rPr>
              <a:t>Ramiona </a:t>
            </a:r>
            <a:r>
              <a:rPr lang="pl-PL" dirty="0">
                <a:solidFill>
                  <a:schemeClr val="accent2"/>
                </a:solidFill>
              </a:rPr>
              <a:t>stojącej na górze Corcovado statuy są szeroko rozłożone w geście obejmującym tętniące życiem miasto Rio de </a:t>
            </a:r>
            <a:r>
              <a:rPr lang="pl-PL" dirty="0" err="1">
                <a:solidFill>
                  <a:schemeClr val="accent2"/>
                </a:solidFill>
              </a:rPr>
              <a:t>Janeiro</a:t>
            </a:r>
            <a:r>
              <a:rPr lang="pl-PL" dirty="0">
                <a:solidFill>
                  <a:schemeClr val="accent2"/>
                </a:solidFill>
              </a:rPr>
              <a:t>. Statua miała w zamierzeniu wyrażać zarówno boskie współczucie jak i pewną dumę z osiągnięć stulecia niepodległej Brazylii.</a:t>
            </a:r>
            <a:endParaRPr lang="pl-PL" dirty="0" smtClean="0">
              <a:solidFill>
                <a:schemeClr val="accent2"/>
              </a:solidFill>
            </a:endParaRPr>
          </a:p>
        </p:txBody>
      </p:sp>
    </p:spTree>
    <p:extLst>
      <p:ext uri="{BB962C8B-B14F-4D97-AF65-F5344CB8AC3E}">
        <p14:creationId xmlns:p14="http://schemas.microsoft.com/office/powerpoint/2010/main" val="3541152480"/>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Machu Picchu</a:t>
            </a:r>
            <a:endParaRPr lang="pl-PL" dirty="0"/>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l="9637" r="9637"/>
          <a:stretch>
            <a:fillRect/>
          </a:stretch>
        </p:blipFill>
        <p:spPr/>
      </p:pic>
      <p:sp>
        <p:nvSpPr>
          <p:cNvPr id="4" name="Symbol zastępczy tekstu 3"/>
          <p:cNvSpPr>
            <a:spLocks noGrp="1"/>
          </p:cNvSpPr>
          <p:nvPr>
            <p:ph type="body" sz="half" idx="2"/>
          </p:nvPr>
        </p:nvSpPr>
        <p:spPr/>
        <p:txBody>
          <a:bodyPr>
            <a:normAutofit lnSpcReduction="10000"/>
          </a:bodyPr>
          <a:lstStyle/>
          <a:p>
            <a:pPr algn="just"/>
            <a:r>
              <a:rPr lang="pl-PL" dirty="0" smtClean="0"/>
              <a:t>Tajemnicze miasto Inków powstało prawdopodobnie w XV w.  w okresie panowania </a:t>
            </a:r>
            <a:r>
              <a:rPr lang="pl-PL" dirty="0" err="1" smtClean="0"/>
              <a:t>Pachakuti</a:t>
            </a:r>
            <a:r>
              <a:rPr lang="pl-PL" dirty="0" smtClean="0"/>
              <a:t> Inki </a:t>
            </a:r>
            <a:r>
              <a:rPr lang="pl-PL" dirty="0" err="1" smtClean="0"/>
              <a:t>Yupankiego</a:t>
            </a:r>
            <a:r>
              <a:rPr lang="pl-PL" dirty="0" smtClean="0"/>
              <a:t> i był ośrodkiem gospodarczym i ceremonialnym.  Pierwsza część – rolnicza - to tarasy na stokach z kanałami nawadniającymi, przygotowane pod uprawę roślin. Druga część to Sektor Miejski. Budynki są wykonane z jasnego granitu i zostały wkomponowane w rzeźbę terenu. Okrąg miejski składał się ze świątyń i domów mieszkalnych. Z nieznanych przyczyn miasto zostało opuszczone po 100 latach.</a:t>
            </a:r>
            <a:endParaRPr lang="pl-PL" dirty="0"/>
          </a:p>
        </p:txBody>
      </p:sp>
    </p:spTree>
    <p:extLst>
      <p:ext uri="{BB962C8B-B14F-4D97-AF65-F5344CB8AC3E}">
        <p14:creationId xmlns:p14="http://schemas.microsoft.com/office/powerpoint/2010/main" val="1956482363"/>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9000" b="-9000"/>
          </a:stretch>
        </a:blipFill>
        <a:effectLst/>
      </p:bgPr>
    </p:bg>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8697" y="484632"/>
            <a:ext cx="9520701" cy="6046797"/>
          </a:xfrm>
        </p:spPr>
      </p:pic>
      <p:sp>
        <p:nvSpPr>
          <p:cNvPr id="2" name="Tytuł 1"/>
          <p:cNvSpPr>
            <a:spLocks noGrp="1"/>
          </p:cNvSpPr>
          <p:nvPr>
            <p:ph type="title"/>
          </p:nvPr>
        </p:nvSpPr>
        <p:spPr/>
        <p:txBody>
          <a:bodyPr/>
          <a:lstStyle/>
          <a:p>
            <a:pPr algn="ctr"/>
            <a:r>
              <a:rPr lang="pl-PL" dirty="0" smtClean="0"/>
              <a:t>lokalizacja</a:t>
            </a:r>
            <a:endParaRPr lang="pl-PL" dirty="0"/>
          </a:p>
        </p:txBody>
      </p:sp>
    </p:spTree>
    <p:extLst>
      <p:ext uri="{BB962C8B-B14F-4D97-AF65-F5344CB8AC3E}">
        <p14:creationId xmlns:p14="http://schemas.microsoft.com/office/powerpoint/2010/main" val="974527187"/>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Najciekawsze fakty</a:t>
            </a:r>
            <a:endParaRPr lang="pl-PL" dirty="0"/>
          </a:p>
        </p:txBody>
      </p:sp>
      <p:sp>
        <p:nvSpPr>
          <p:cNvPr id="3" name="Symbol zastępczy zawartości 2"/>
          <p:cNvSpPr>
            <a:spLocks noGrp="1"/>
          </p:cNvSpPr>
          <p:nvPr>
            <p:ph idx="1"/>
          </p:nvPr>
        </p:nvSpPr>
        <p:spPr/>
        <p:txBody>
          <a:bodyPr>
            <a:normAutofit lnSpcReduction="10000"/>
          </a:bodyPr>
          <a:lstStyle/>
          <a:p>
            <a:pPr marL="457200" indent="-457200">
              <a:buFont typeface="+mj-lt"/>
              <a:buAutoNum type="arabicPeriod"/>
            </a:pPr>
            <a:r>
              <a:rPr lang="pl-PL" dirty="0">
                <a:solidFill>
                  <a:schemeClr val="accent2"/>
                </a:solidFill>
              </a:rPr>
              <a:t>Oszacowano, że w tym ośrodku religijnym mieszkało około 1500 osób, gdzie stosunek liczby mężczyzn do liczby kobiet wynosił 1:10. Na podstawie tych badań stwierdzono, że Machu Picchu nie było miastem tylko miejscem kultu słońca i sanktuarium dla kobiet zwanych "Dziewicami Słońca</a:t>
            </a:r>
            <a:r>
              <a:rPr lang="pl-PL" dirty="0" smtClean="0">
                <a:solidFill>
                  <a:schemeClr val="accent2"/>
                </a:solidFill>
              </a:rPr>
              <a:t>".</a:t>
            </a:r>
          </a:p>
          <a:p>
            <a:pPr marL="457200" indent="-457200">
              <a:buFont typeface="+mj-lt"/>
              <a:buAutoNum type="arabicPeriod"/>
            </a:pPr>
            <a:r>
              <a:rPr lang="pl-PL" dirty="0">
                <a:solidFill>
                  <a:schemeClr val="accent2"/>
                </a:solidFill>
              </a:rPr>
              <a:t>Budynki znajdujące się w mieście są zbudowane z lokalnego kamienia, wykorzystują one różne typy murów, a otwory wejściowe mają charakterystyczny trapezoidalny kształt, podobnie jak niektóre okna</a:t>
            </a:r>
            <a:r>
              <a:rPr lang="pl-PL" dirty="0" smtClean="0">
                <a:solidFill>
                  <a:schemeClr val="accent2"/>
                </a:solidFill>
              </a:rPr>
              <a:t>.</a:t>
            </a:r>
          </a:p>
          <a:p>
            <a:pPr marL="457200" indent="-457200">
              <a:buFont typeface="+mj-lt"/>
              <a:buAutoNum type="arabicPeriod"/>
            </a:pPr>
            <a:r>
              <a:rPr lang="pl-PL" dirty="0">
                <a:solidFill>
                  <a:schemeClr val="accent2"/>
                </a:solidFill>
              </a:rPr>
              <a:t>Budynki znajdujące się w mieście są zbudowane z lokalnego kamienia, wykorzystują one różne typy murów, a otwory wejściowe mają charakterystyczny trapezoidalny kształt, podobnie jak niektóre okna</a:t>
            </a:r>
            <a:r>
              <a:rPr lang="pl-PL" dirty="0" smtClean="0">
                <a:solidFill>
                  <a:schemeClr val="accent2"/>
                </a:solidFill>
              </a:rPr>
              <a:t>.</a:t>
            </a:r>
          </a:p>
          <a:p>
            <a:pPr marL="457200" indent="-457200">
              <a:buFont typeface="+mj-lt"/>
              <a:buAutoNum type="arabicPeriod"/>
            </a:pPr>
            <a:r>
              <a:rPr lang="pl-PL" dirty="0">
                <a:solidFill>
                  <a:schemeClr val="accent2"/>
                </a:solidFill>
              </a:rPr>
              <a:t>Zagadką pozostaje sposób łączenia ogromnych granitowych bloków, zostały one połączone bez użycia zaprawy. Połączono tu wiele kamieni o tak starannie wygładzonych krawędziach, że pasują do siebie niemal idealnie, a ściany te są bardzo trwałe i mają niemal niedostrzegalne spojenia.</a:t>
            </a:r>
          </a:p>
        </p:txBody>
      </p:sp>
    </p:spTree>
    <p:extLst>
      <p:ext uri="{BB962C8B-B14F-4D97-AF65-F5344CB8AC3E}">
        <p14:creationId xmlns:p14="http://schemas.microsoft.com/office/powerpoint/2010/main" val="3809123543"/>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60000" t="-21000" b="-4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Chichen</a:t>
            </a:r>
            <a:r>
              <a:rPr lang="pl-PL" dirty="0" smtClean="0"/>
              <a:t> </a:t>
            </a:r>
            <a:r>
              <a:rPr lang="pl-PL" dirty="0" err="1" smtClean="0"/>
              <a:t>itza</a:t>
            </a:r>
            <a:endParaRPr lang="pl-PL" dirty="0"/>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l="13323" r="13323"/>
          <a:stretch>
            <a:fillRect/>
          </a:stretch>
        </p:blipFill>
        <p:spPr/>
      </p:pic>
      <p:sp>
        <p:nvSpPr>
          <p:cNvPr id="4" name="Symbol zastępczy tekstu 3"/>
          <p:cNvSpPr>
            <a:spLocks noGrp="1"/>
          </p:cNvSpPr>
          <p:nvPr>
            <p:ph type="body" sz="half" idx="2"/>
          </p:nvPr>
        </p:nvSpPr>
        <p:spPr/>
        <p:txBody>
          <a:bodyPr/>
          <a:lstStyle/>
          <a:p>
            <a:pPr algn="just"/>
            <a:r>
              <a:rPr lang="pl-PL" dirty="0" smtClean="0"/>
              <a:t>Miasto zostało założone około V w. przez Majów. Jego nazwa oznaczała „u źródeł </a:t>
            </a:r>
            <a:r>
              <a:rPr lang="pl-PL" dirty="0" err="1" smtClean="0"/>
              <a:t>Itza</a:t>
            </a:r>
            <a:r>
              <a:rPr lang="pl-PL" dirty="0" smtClean="0"/>
              <a:t>”. Odnosiła się prawdopodobnie do zbiorników wodnych – </a:t>
            </a:r>
            <a:r>
              <a:rPr lang="pl-PL" dirty="0" err="1" smtClean="0"/>
              <a:t>cenote</a:t>
            </a:r>
            <a:r>
              <a:rPr lang="pl-PL" dirty="0" smtClean="0"/>
              <a:t> – które były również miejscem składania ofiar.  Około X w. </a:t>
            </a:r>
            <a:r>
              <a:rPr lang="pl-PL" dirty="0" err="1" smtClean="0"/>
              <a:t>Chichen</a:t>
            </a:r>
            <a:r>
              <a:rPr lang="pl-PL" dirty="0" smtClean="0"/>
              <a:t> </a:t>
            </a:r>
            <a:r>
              <a:rPr lang="pl-PL" dirty="0" err="1" smtClean="0"/>
              <a:t>Itza</a:t>
            </a:r>
            <a:r>
              <a:rPr lang="pl-PL" dirty="0" smtClean="0"/>
              <a:t> zostało podbite przez Tolteków i wtedy rozpoczęły się złote czasy dla miasta. Około 5 wieków później zostało opuszczone. </a:t>
            </a:r>
            <a:endParaRPr lang="pl-PL" dirty="0"/>
          </a:p>
        </p:txBody>
      </p:sp>
    </p:spTree>
    <p:extLst>
      <p:ext uri="{BB962C8B-B14F-4D97-AF65-F5344CB8AC3E}">
        <p14:creationId xmlns:p14="http://schemas.microsoft.com/office/powerpoint/2010/main" val="3249902873"/>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4000" b="-4000"/>
          </a:stretch>
        </a:blipFill>
        <a:effectLst/>
      </p:bgPr>
    </p:bg>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2412" y="484632"/>
            <a:ext cx="9433272" cy="6071992"/>
          </a:xfrm>
        </p:spPr>
      </p:pic>
      <p:sp>
        <p:nvSpPr>
          <p:cNvPr id="2" name="Tytuł 1"/>
          <p:cNvSpPr>
            <a:spLocks noGrp="1"/>
          </p:cNvSpPr>
          <p:nvPr>
            <p:ph type="title"/>
          </p:nvPr>
        </p:nvSpPr>
        <p:spPr/>
        <p:txBody>
          <a:bodyPr/>
          <a:lstStyle/>
          <a:p>
            <a:pPr algn="ctr"/>
            <a:r>
              <a:rPr lang="pl-PL" dirty="0" smtClean="0"/>
              <a:t>Lokalizacja</a:t>
            </a:r>
            <a:endParaRPr lang="pl-PL" dirty="0"/>
          </a:p>
        </p:txBody>
      </p:sp>
    </p:spTree>
    <p:extLst>
      <p:ext uri="{BB962C8B-B14F-4D97-AF65-F5344CB8AC3E}">
        <p14:creationId xmlns:p14="http://schemas.microsoft.com/office/powerpoint/2010/main" val="21203814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4000" b="-4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Najciekawsze fakty</a:t>
            </a:r>
            <a:endParaRPr lang="pl-PL" dirty="0"/>
          </a:p>
        </p:txBody>
      </p:sp>
      <p:sp>
        <p:nvSpPr>
          <p:cNvPr id="3" name="Symbol zastępczy zawartości 2"/>
          <p:cNvSpPr>
            <a:spLocks noGrp="1"/>
          </p:cNvSpPr>
          <p:nvPr>
            <p:ph idx="1"/>
          </p:nvPr>
        </p:nvSpPr>
        <p:spPr/>
        <p:txBody>
          <a:bodyPr/>
          <a:lstStyle/>
          <a:p>
            <a:pPr marL="457200" indent="-457200">
              <a:buFont typeface="+mj-lt"/>
              <a:buAutoNum type="arabicPeriod"/>
            </a:pPr>
            <a:r>
              <a:rPr lang="pl-PL" dirty="0">
                <a:solidFill>
                  <a:schemeClr val="accent2"/>
                </a:solidFill>
              </a:rPr>
              <a:t>W okresie wpływów Tolteków w mieście powstały największe budowle. M.in. Świątynia Wojowników (</a:t>
            </a:r>
            <a:r>
              <a:rPr lang="pl-PL" dirty="0" err="1">
                <a:solidFill>
                  <a:schemeClr val="accent2"/>
                </a:solidFill>
              </a:rPr>
              <a:t>Templo</a:t>
            </a:r>
            <a:r>
              <a:rPr lang="pl-PL" dirty="0">
                <a:solidFill>
                  <a:schemeClr val="accent2"/>
                </a:solidFill>
              </a:rPr>
              <a:t> de los </a:t>
            </a:r>
            <a:r>
              <a:rPr lang="pl-PL" dirty="0" err="1">
                <a:solidFill>
                  <a:schemeClr val="accent2"/>
                </a:solidFill>
              </a:rPr>
              <a:t>Guerreros</a:t>
            </a:r>
            <a:r>
              <a:rPr lang="pl-PL" dirty="0">
                <a:solidFill>
                  <a:schemeClr val="accent2"/>
                </a:solidFill>
              </a:rPr>
              <a:t>),piramida w której zastosowano filary w kształcie Pierzastych Węży oraz postaci wojowników. Na szczycie piramidy znajduje się kamienny posąg </a:t>
            </a:r>
            <a:r>
              <a:rPr lang="pl-PL" dirty="0" err="1">
                <a:solidFill>
                  <a:schemeClr val="accent2"/>
                </a:solidFill>
              </a:rPr>
              <a:t>Chac</a:t>
            </a:r>
            <a:r>
              <a:rPr lang="pl-PL" dirty="0">
                <a:solidFill>
                  <a:schemeClr val="accent2"/>
                </a:solidFill>
              </a:rPr>
              <a:t> </a:t>
            </a:r>
            <a:r>
              <a:rPr lang="pl-PL" dirty="0" err="1">
                <a:solidFill>
                  <a:schemeClr val="accent2"/>
                </a:solidFill>
              </a:rPr>
              <a:t>Mool</a:t>
            </a:r>
            <a:r>
              <a:rPr lang="pl-PL" dirty="0" smtClean="0">
                <a:solidFill>
                  <a:schemeClr val="accent2"/>
                </a:solidFill>
              </a:rPr>
              <a:t>.</a:t>
            </a:r>
          </a:p>
          <a:p>
            <a:pPr marL="457200" indent="-457200">
              <a:buFont typeface="+mj-lt"/>
              <a:buAutoNum type="arabicPeriod"/>
            </a:pPr>
            <a:r>
              <a:rPr lang="pl-PL" dirty="0">
                <a:solidFill>
                  <a:schemeClr val="accent2"/>
                </a:solidFill>
              </a:rPr>
              <a:t>W </a:t>
            </a:r>
            <a:r>
              <a:rPr lang="pl-PL" dirty="0" err="1">
                <a:solidFill>
                  <a:schemeClr val="accent2"/>
                </a:solidFill>
              </a:rPr>
              <a:t>Chinchen</a:t>
            </a:r>
            <a:r>
              <a:rPr lang="pl-PL" dirty="0">
                <a:solidFill>
                  <a:schemeClr val="accent2"/>
                </a:solidFill>
              </a:rPr>
              <a:t> </a:t>
            </a:r>
            <a:r>
              <a:rPr lang="pl-PL" dirty="0" err="1">
                <a:solidFill>
                  <a:schemeClr val="accent2"/>
                </a:solidFill>
              </a:rPr>
              <a:t>Itza</a:t>
            </a:r>
            <a:r>
              <a:rPr lang="pl-PL" dirty="0">
                <a:solidFill>
                  <a:schemeClr val="accent2"/>
                </a:solidFill>
              </a:rPr>
              <a:t> znajdowała się 300 metrowa droga o szerokości 6 m. na której końcu był głęboki na 40 metrów i szeroki na 60 metrów </a:t>
            </a:r>
            <a:r>
              <a:rPr lang="pl-PL" dirty="0" err="1">
                <a:solidFill>
                  <a:schemeClr val="accent2"/>
                </a:solidFill>
              </a:rPr>
              <a:t>dól</a:t>
            </a:r>
            <a:r>
              <a:rPr lang="pl-PL" dirty="0">
                <a:solidFill>
                  <a:schemeClr val="accent2"/>
                </a:solidFill>
              </a:rPr>
              <a:t>, prawdopodobnie miejsce składania ofiar. Drugi z dużych dołów służył prawdopodobnie jako zbiornik wodny</a:t>
            </a:r>
            <a:r>
              <a:rPr lang="pl-PL" dirty="0" smtClean="0">
                <a:solidFill>
                  <a:schemeClr val="accent2"/>
                </a:solidFill>
              </a:rPr>
              <a:t>.</a:t>
            </a:r>
          </a:p>
          <a:p>
            <a:pPr marL="457200" indent="-457200">
              <a:buFont typeface="+mj-lt"/>
              <a:buAutoNum type="arabicPeriod"/>
            </a:pPr>
            <a:r>
              <a:rPr lang="pl-PL" dirty="0">
                <a:solidFill>
                  <a:schemeClr val="accent2"/>
                </a:solidFill>
              </a:rPr>
              <a:t>El </a:t>
            </a:r>
            <a:r>
              <a:rPr lang="pl-PL" dirty="0" err="1">
                <a:solidFill>
                  <a:schemeClr val="accent2"/>
                </a:solidFill>
              </a:rPr>
              <a:t>Caracol</a:t>
            </a:r>
            <a:r>
              <a:rPr lang="pl-PL" dirty="0">
                <a:solidFill>
                  <a:schemeClr val="accent2"/>
                </a:solidFill>
              </a:rPr>
              <a:t>, nazywana Ślimak ponieważ wewnątrz posiada spiralną klatkę schodową. Jest to zbudowana na dwóch tarasach wieża wysoka na 12 metrów o średnicy 6,7 m. służąca prawdopodobnie jako obserwatorium.</a:t>
            </a:r>
            <a:br>
              <a:rPr lang="pl-PL" dirty="0">
                <a:solidFill>
                  <a:schemeClr val="accent2"/>
                </a:solidFill>
              </a:rPr>
            </a:br>
            <a:endParaRPr lang="pl-PL" dirty="0">
              <a:solidFill>
                <a:schemeClr val="accent2"/>
              </a:solidFill>
            </a:endParaRPr>
          </a:p>
        </p:txBody>
      </p:sp>
    </p:spTree>
    <p:extLst>
      <p:ext uri="{BB962C8B-B14F-4D97-AF65-F5344CB8AC3E}">
        <p14:creationId xmlns:p14="http://schemas.microsoft.com/office/powerpoint/2010/main" val="30135797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2000" b="-2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549640" y="1139868"/>
            <a:ext cx="3200400" cy="769724"/>
          </a:xfrm>
        </p:spPr>
        <p:txBody>
          <a:bodyPr/>
          <a:lstStyle/>
          <a:p>
            <a:r>
              <a:rPr lang="pl-PL" dirty="0" smtClean="0"/>
              <a:t>Koloseum</a:t>
            </a:r>
            <a:endParaRPr lang="pl-PL" dirty="0"/>
          </a:p>
        </p:txBody>
      </p:sp>
      <p:pic>
        <p:nvPicPr>
          <p:cNvPr id="5" name="Symbol zastępczy obrazu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4466" r="14466"/>
          <a:stretch>
            <a:fillRect/>
          </a:stretch>
        </p:blipFill>
        <p:spPr/>
      </p:pic>
      <p:sp>
        <p:nvSpPr>
          <p:cNvPr id="4" name="Symbol zastępczy tekstu 3"/>
          <p:cNvSpPr>
            <a:spLocks noGrp="1"/>
          </p:cNvSpPr>
          <p:nvPr>
            <p:ph type="body" sz="half" idx="2"/>
          </p:nvPr>
        </p:nvSpPr>
        <p:spPr>
          <a:xfrm>
            <a:off x="8549640" y="1909592"/>
            <a:ext cx="3325034" cy="4052796"/>
          </a:xfrm>
        </p:spPr>
        <p:txBody>
          <a:bodyPr>
            <a:noAutofit/>
          </a:bodyPr>
          <a:lstStyle/>
          <a:p>
            <a:pPr algn="just"/>
            <a:r>
              <a:rPr lang="pl-PL" dirty="0"/>
              <a:t>Konstrukcja Koloseum była mistrzowskim dziełem. Budowla miała owalny kształt dwu połączonych ze sobą teatrów greckich. Widzowie mieli dobry widok ze wszystkich miejsc.</a:t>
            </a:r>
            <a:br>
              <a:rPr lang="pl-PL" dirty="0"/>
            </a:br>
            <a:r>
              <a:rPr lang="pl-PL" dirty="0" smtClean="0"/>
              <a:t>Koloseum </a:t>
            </a:r>
            <a:r>
              <a:rPr lang="pl-PL" dirty="0"/>
              <a:t>jest olbrzymie. Jego wysokość wynosi 55 m., szerokość156 m., długość 188 m., zaś obwód wynosi 527 </a:t>
            </a:r>
            <a:r>
              <a:rPr lang="pl-PL" dirty="0" smtClean="0"/>
              <a:t>m. Olbrzymie </a:t>
            </a:r>
            <a:r>
              <a:rPr lang="pl-PL" dirty="0"/>
              <a:t>żagle osłaniały dawniej od słońca widzów siedzących w zewnętrznych rzędach. Koloseum mieściło 50 tysięcy miejsc siedzących i 6 tysięcy stojących. Każdy z nich miał numerowane miejsce siedzące.</a:t>
            </a:r>
            <a:br>
              <a:rPr lang="pl-PL" dirty="0"/>
            </a:br>
            <a:r>
              <a:rPr lang="pl-PL" dirty="0" smtClean="0"/>
              <a:t>Wznosząca </a:t>
            </a:r>
            <a:r>
              <a:rPr lang="pl-PL" dirty="0"/>
              <a:t>się na 48,5 m. fasada trzech kondygnacji jest kolejno w stylach: Doryckim, Jońskim i Korynckim.</a:t>
            </a:r>
            <a:br>
              <a:rPr lang="pl-PL" dirty="0"/>
            </a:br>
            <a:endParaRPr lang="pl-PL" dirty="0"/>
          </a:p>
        </p:txBody>
      </p:sp>
    </p:spTree>
    <p:extLst>
      <p:ext uri="{BB962C8B-B14F-4D97-AF65-F5344CB8AC3E}">
        <p14:creationId xmlns:p14="http://schemas.microsoft.com/office/powerpoint/2010/main" val="2304631936"/>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2000" b="-2000"/>
          </a:stretch>
        </a:blipFill>
        <a:effectLst/>
      </p:bgPr>
    </p:bg>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3891" y="484632"/>
            <a:ext cx="9610314" cy="6084518"/>
          </a:xfrm>
        </p:spPr>
      </p:pic>
      <p:sp>
        <p:nvSpPr>
          <p:cNvPr id="2" name="Tytuł 1"/>
          <p:cNvSpPr>
            <a:spLocks noGrp="1"/>
          </p:cNvSpPr>
          <p:nvPr>
            <p:ph type="title"/>
          </p:nvPr>
        </p:nvSpPr>
        <p:spPr/>
        <p:txBody>
          <a:bodyPr/>
          <a:lstStyle/>
          <a:p>
            <a:pPr algn="ctr"/>
            <a:r>
              <a:rPr lang="pl-PL" dirty="0" smtClean="0"/>
              <a:t>lokalizacja</a:t>
            </a:r>
            <a:endParaRPr lang="pl-PL" dirty="0"/>
          </a:p>
        </p:txBody>
      </p:sp>
    </p:spTree>
    <p:extLst>
      <p:ext uri="{BB962C8B-B14F-4D97-AF65-F5344CB8AC3E}">
        <p14:creationId xmlns:p14="http://schemas.microsoft.com/office/powerpoint/2010/main" val="28064771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077238" y="195093"/>
            <a:ext cx="10058400" cy="1609344"/>
          </a:xfrm>
        </p:spPr>
        <p:txBody>
          <a:bodyPr/>
          <a:lstStyle/>
          <a:p>
            <a:pPr algn="ctr"/>
            <a:r>
              <a:rPr lang="pl-PL" dirty="0" smtClean="0"/>
              <a:t>Wstęp</a:t>
            </a:r>
            <a:endParaRPr lang="pl-PL" dirty="0"/>
          </a:p>
        </p:txBody>
      </p:sp>
      <p:sp>
        <p:nvSpPr>
          <p:cNvPr id="5" name="Symbol zastępczy zawartości 4"/>
          <p:cNvSpPr>
            <a:spLocks noGrp="1"/>
          </p:cNvSpPr>
          <p:nvPr>
            <p:ph idx="1"/>
          </p:nvPr>
        </p:nvSpPr>
        <p:spPr>
          <a:xfrm>
            <a:off x="1179534" y="1804437"/>
            <a:ext cx="10058400" cy="4050792"/>
          </a:xfrm>
        </p:spPr>
        <p:txBody>
          <a:bodyPr/>
          <a:lstStyle/>
          <a:p>
            <a:pPr marL="0" lvl="0" indent="0" algn="just">
              <a:buNone/>
            </a:pPr>
            <a:r>
              <a:rPr lang="pl-PL" b="1" dirty="0"/>
              <a:t>Siedem nowych cudów świata</a:t>
            </a:r>
            <a:r>
              <a:rPr lang="pl-PL" dirty="0"/>
              <a:t> – proponowana wersja współczesnej listy siedmiu cudów świata, której tworzeniem zajęła się szwajcarska firma New Open World </a:t>
            </a:r>
            <a:r>
              <a:rPr lang="pl-PL" dirty="0" err="1"/>
              <a:t>Corporation</a:t>
            </a:r>
            <a:r>
              <a:rPr lang="pl-PL" dirty="0"/>
              <a:t> . Lista została ogłoszona 7 lipca 2007 roku w Lizbonie na stadionie </a:t>
            </a:r>
            <a:r>
              <a:rPr lang="pl-PL" dirty="0" err="1"/>
              <a:t>Estádio</a:t>
            </a:r>
            <a:r>
              <a:rPr lang="pl-PL" dirty="0"/>
              <a:t> da Luz o godzinie 21:30 czasu lokalnego. Finałowe głosowanie trwało od 1 stycznia 2006 do 6 lipca 2007, w tym czasie zostało oddanych ponad 90 mln głosów.</a:t>
            </a:r>
          </a:p>
          <a:p>
            <a:pPr marL="0" indent="0" algn="just">
              <a:buNone/>
            </a:pPr>
            <a:r>
              <a:rPr lang="pl-PL" dirty="0"/>
              <a:t>Projekt wyboru siedmiu nowych cudów świata został zapoczątkowany we wrześniu 1999 roku przez filmowca, lotnika oraz podróżnika Bernarda Webera, Kanadyjczyka szwajcarskiego </a:t>
            </a:r>
            <a:r>
              <a:rPr lang="pl-PL" dirty="0" smtClean="0"/>
              <a:t>pochodzenia. </a:t>
            </a:r>
            <a:r>
              <a:rPr lang="pl-PL" dirty="0"/>
              <a:t>Do 24 listopada 2005 w projekcie znalazło się 177 kandydujących obiektów, które musiały spełniać kryterium ukończenia budowy przed 2000 rokiem. Organizacja NOWC 1 stycznia 2006 ogłosiła listę 21 finalistów, później lista skróciła się do 20 finalistów, po wycofaniu z głosowania Piramid w Gizie, które otrzymały tytuł honorowego kandydata.</a:t>
            </a:r>
          </a:p>
        </p:txBody>
      </p:sp>
    </p:spTree>
    <p:extLst>
      <p:ext uri="{BB962C8B-B14F-4D97-AF65-F5344CB8AC3E}">
        <p14:creationId xmlns:p14="http://schemas.microsoft.com/office/powerpoint/2010/main" val="219105023"/>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2000" b="-2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Najciekawsze fakty</a:t>
            </a:r>
            <a:endParaRPr lang="pl-PL" dirty="0"/>
          </a:p>
        </p:txBody>
      </p:sp>
      <p:sp>
        <p:nvSpPr>
          <p:cNvPr id="3" name="Symbol zastępczy zawartości 2"/>
          <p:cNvSpPr>
            <a:spLocks noGrp="1"/>
          </p:cNvSpPr>
          <p:nvPr>
            <p:ph idx="1"/>
          </p:nvPr>
        </p:nvSpPr>
        <p:spPr/>
        <p:txBody>
          <a:bodyPr>
            <a:normAutofit lnSpcReduction="10000"/>
          </a:bodyPr>
          <a:lstStyle/>
          <a:p>
            <a:pPr marL="457200" indent="-457200">
              <a:buFont typeface="+mj-lt"/>
              <a:buAutoNum type="arabicPeriod"/>
            </a:pPr>
            <a:r>
              <a:rPr lang="pl-PL" dirty="0"/>
              <a:t>Do Koloseum prowadziło 80 wejść, w razie potrzeby amfiteatr można było bardzo szybko opuścić</a:t>
            </a:r>
            <a:r>
              <a:rPr lang="pl-PL" dirty="0" smtClean="0"/>
              <a:t>.</a:t>
            </a:r>
          </a:p>
          <a:p>
            <a:pPr marL="457200" indent="-457200">
              <a:buFont typeface="+mj-lt"/>
              <a:buAutoNum type="arabicPeriod"/>
            </a:pPr>
            <a:r>
              <a:rPr lang="pl-PL" dirty="0"/>
              <a:t>Na arenie odbywały się: walki gladiatorów, szczucie zwierząt, walki grupowe, całe bitwy morskie i publiczne egzekucje.</a:t>
            </a:r>
          </a:p>
          <a:p>
            <a:pPr marL="457200" indent="-457200">
              <a:buFont typeface="+mj-lt"/>
              <a:buAutoNum type="arabicPeriod"/>
            </a:pPr>
            <a:r>
              <a:rPr lang="pl-PL" dirty="0"/>
              <a:t>Rzymianie zastosowali do budowy ruchome rusztowania. Umożliwiało to równoczesną pracę niewolników na wszystkich odcinkach budowy. Stosowali również zaprawę betonową (którą wynaleźli), a konstrukcję wzmacniali metalowymi ramami.</a:t>
            </a:r>
          </a:p>
          <a:p>
            <a:pPr marL="457200" indent="-457200">
              <a:buFont typeface="+mj-lt"/>
              <a:buAutoNum type="arabicPeriod"/>
            </a:pPr>
            <a:r>
              <a:rPr lang="pl-PL" dirty="0"/>
              <a:t>Arena miała drewnianą, pokrytą piaskiem podłogę, jest ona podpiwniczona na siedem metrów. Znajdowały się tutaj kanały doprowadzające i odprowadzające wodę, klatki dla dzikich zwierząt, więzienie dla gladiatorów, a także pomieszczenia maszynowe i aparatura potrzebna przy technicznej obsłudze sceny.</a:t>
            </a:r>
          </a:p>
        </p:txBody>
      </p:sp>
    </p:spTree>
    <p:extLst>
      <p:ext uri="{BB962C8B-B14F-4D97-AF65-F5344CB8AC3E}">
        <p14:creationId xmlns:p14="http://schemas.microsoft.com/office/powerpoint/2010/main" val="58135900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549640" y="1102289"/>
            <a:ext cx="3200400" cy="857407"/>
          </a:xfrm>
        </p:spPr>
        <p:txBody>
          <a:bodyPr/>
          <a:lstStyle/>
          <a:p>
            <a:r>
              <a:rPr lang="pl-PL" dirty="0" err="1" smtClean="0"/>
              <a:t>Tadź</a:t>
            </a:r>
            <a:r>
              <a:rPr lang="pl-PL" dirty="0" smtClean="0"/>
              <a:t> </a:t>
            </a:r>
            <a:r>
              <a:rPr lang="pl-PL" dirty="0" err="1" smtClean="0"/>
              <a:t>mahal</a:t>
            </a:r>
            <a:endParaRPr lang="pl-PL" dirty="0"/>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l="10192" r="10192"/>
          <a:stretch>
            <a:fillRect/>
          </a:stretch>
        </p:blipFill>
        <p:spPr/>
      </p:pic>
      <p:sp>
        <p:nvSpPr>
          <p:cNvPr id="4" name="Symbol zastępczy tekstu 3"/>
          <p:cNvSpPr>
            <a:spLocks noGrp="1"/>
          </p:cNvSpPr>
          <p:nvPr>
            <p:ph type="body" sz="half" idx="2"/>
          </p:nvPr>
        </p:nvSpPr>
        <p:spPr>
          <a:xfrm>
            <a:off x="8549640" y="1959696"/>
            <a:ext cx="3412716" cy="5079931"/>
          </a:xfrm>
        </p:spPr>
        <p:txBody>
          <a:bodyPr>
            <a:noAutofit/>
          </a:bodyPr>
          <a:lstStyle/>
          <a:p>
            <a:pPr algn="just"/>
            <a:r>
              <a:rPr lang="pl-PL" dirty="0" err="1"/>
              <a:t>Tadż</a:t>
            </a:r>
            <a:r>
              <a:rPr lang="pl-PL" dirty="0"/>
              <a:t> </a:t>
            </a:r>
            <a:r>
              <a:rPr lang="pl-PL" dirty="0" err="1"/>
              <a:t>Mahal</a:t>
            </a:r>
            <a:r>
              <a:rPr lang="pl-PL" dirty="0"/>
              <a:t> znajduje się w Agrze, w zachodniej części Niziny Gangesu. Jest on najsłynniejszą budowlą Indii. </a:t>
            </a:r>
            <a:r>
              <a:rPr lang="pl-PL" dirty="0" err="1" smtClean="0"/>
              <a:t>Tadż</a:t>
            </a:r>
            <a:r>
              <a:rPr lang="pl-PL" dirty="0" smtClean="0"/>
              <a:t> </a:t>
            </a:r>
            <a:r>
              <a:rPr lang="pl-PL" dirty="0" err="1"/>
              <a:t>Mahal</a:t>
            </a:r>
            <a:r>
              <a:rPr lang="pl-PL" dirty="0"/>
              <a:t> został wybudowany przez </a:t>
            </a:r>
            <a:r>
              <a:rPr lang="pl-PL" dirty="0" err="1"/>
              <a:t>Szahdżahana</a:t>
            </a:r>
            <a:r>
              <a:rPr lang="pl-PL" dirty="0"/>
              <a:t>, indyjskiego cesarza z dynastii Mogołów, dla uczczenia pamięci ukochanej żony </a:t>
            </a:r>
            <a:r>
              <a:rPr lang="pl-PL" dirty="0" err="1"/>
              <a:t>Arjumand</a:t>
            </a:r>
            <a:r>
              <a:rPr lang="pl-PL" dirty="0"/>
              <a:t> Banu </a:t>
            </a:r>
            <a:r>
              <a:rPr lang="pl-PL" dirty="0" err="1"/>
              <a:t>Baygam</a:t>
            </a:r>
            <a:r>
              <a:rPr lang="pl-PL" dirty="0"/>
              <a:t>, zwanej </a:t>
            </a:r>
            <a:r>
              <a:rPr lang="pl-PL" dirty="0" err="1"/>
              <a:t>Mumtaz</a:t>
            </a:r>
            <a:r>
              <a:rPr lang="pl-PL" dirty="0"/>
              <a:t> </a:t>
            </a:r>
            <a:r>
              <a:rPr lang="pl-PL" dirty="0" err="1"/>
              <a:t>Mahal</a:t>
            </a:r>
            <a:r>
              <a:rPr lang="pl-PL" dirty="0"/>
              <a:t>, co znaczy </a:t>
            </a:r>
            <a:r>
              <a:rPr lang="pl-PL" i="1" dirty="0"/>
              <a:t>perła </a:t>
            </a:r>
            <a:r>
              <a:rPr lang="pl-PL" i="1" dirty="0" smtClean="0"/>
              <a:t>pałacu</a:t>
            </a:r>
            <a:r>
              <a:rPr lang="pl-PL" dirty="0" smtClean="0"/>
              <a:t>. </a:t>
            </a:r>
            <a:r>
              <a:rPr lang="pl-PL" dirty="0" err="1" smtClean="0"/>
              <a:t>Mumtaz</a:t>
            </a:r>
            <a:r>
              <a:rPr lang="pl-PL" dirty="0" smtClean="0"/>
              <a:t> </a:t>
            </a:r>
            <a:r>
              <a:rPr lang="pl-PL" dirty="0" err="1"/>
              <a:t>Mahal</a:t>
            </a:r>
            <a:r>
              <a:rPr lang="pl-PL" dirty="0"/>
              <a:t> zmarła wkrótce po urodzeniu czternastego dziecka, a </a:t>
            </a:r>
            <a:r>
              <a:rPr lang="pl-PL" dirty="0" err="1"/>
              <a:t>Szahdżahan</a:t>
            </a:r>
            <a:r>
              <a:rPr lang="pl-PL" dirty="0"/>
              <a:t> ogłosił dwuletnią żałobę narodową: zakazał świętowania, słuchania muzyki, używania perfum, a także noszenia </a:t>
            </a:r>
            <a:r>
              <a:rPr lang="pl-PL" dirty="0" smtClean="0"/>
              <a:t>biżuterii. Postanowił </a:t>
            </a:r>
            <a:r>
              <a:rPr lang="pl-PL" dirty="0"/>
              <a:t>on także wybudować mauzoleum. </a:t>
            </a:r>
            <a:r>
              <a:rPr lang="pl-PL" dirty="0" smtClean="0"/>
              <a:t>Prace </a:t>
            </a:r>
            <a:r>
              <a:rPr lang="pl-PL" dirty="0"/>
              <a:t>nad mauzoleum zostały ukończone w roku 1648 roku, natomiast budowę otaczających budynków oraz perskiego ogrodu zakończono 5 lat później. </a:t>
            </a:r>
          </a:p>
        </p:txBody>
      </p:sp>
    </p:spTree>
    <p:extLst>
      <p:ext uri="{BB962C8B-B14F-4D97-AF65-F5344CB8AC3E}">
        <p14:creationId xmlns:p14="http://schemas.microsoft.com/office/powerpoint/2010/main" val="374683288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8000" b="-8000"/>
          </a:stretch>
        </a:blipFill>
        <a:effectLst/>
      </p:bgPr>
    </p:bg>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5543" y="484632"/>
            <a:ext cx="9687009" cy="6109017"/>
          </a:xfrm>
        </p:spPr>
      </p:pic>
      <p:sp>
        <p:nvSpPr>
          <p:cNvPr id="2" name="Tytuł 1"/>
          <p:cNvSpPr>
            <a:spLocks noGrp="1"/>
          </p:cNvSpPr>
          <p:nvPr>
            <p:ph type="title"/>
          </p:nvPr>
        </p:nvSpPr>
        <p:spPr/>
        <p:txBody>
          <a:bodyPr/>
          <a:lstStyle/>
          <a:p>
            <a:pPr algn="ctr"/>
            <a:r>
              <a:rPr lang="pl-PL" dirty="0" smtClean="0"/>
              <a:t>lokalizacja</a:t>
            </a:r>
            <a:endParaRPr lang="pl-PL" dirty="0"/>
          </a:p>
        </p:txBody>
      </p:sp>
    </p:spTree>
    <p:extLst>
      <p:ext uri="{BB962C8B-B14F-4D97-AF65-F5344CB8AC3E}">
        <p14:creationId xmlns:p14="http://schemas.microsoft.com/office/powerpoint/2010/main" val="966984291"/>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8000" b="-8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Najciekawsze fakty</a:t>
            </a:r>
            <a:endParaRPr lang="pl-PL" dirty="0"/>
          </a:p>
        </p:txBody>
      </p:sp>
      <p:sp>
        <p:nvSpPr>
          <p:cNvPr id="3" name="Symbol zastępczy zawartości 2"/>
          <p:cNvSpPr>
            <a:spLocks noGrp="1"/>
          </p:cNvSpPr>
          <p:nvPr>
            <p:ph idx="1"/>
          </p:nvPr>
        </p:nvSpPr>
        <p:spPr/>
        <p:txBody>
          <a:bodyPr/>
          <a:lstStyle/>
          <a:p>
            <a:pPr marL="457200" indent="-457200">
              <a:buFont typeface="+mj-lt"/>
              <a:buAutoNum type="arabicPeriod"/>
            </a:pPr>
            <a:r>
              <a:rPr lang="pl-PL" dirty="0"/>
              <a:t>Przy budowie pracowało 20 tysięcy robotników, którzy nie tylko pochodzili ze wszystkich krajów azjatyckich, ale także z Francji i Włoch</a:t>
            </a:r>
            <a:r>
              <a:rPr lang="pl-PL" dirty="0" smtClean="0"/>
              <a:t>.</a:t>
            </a:r>
          </a:p>
          <a:p>
            <a:pPr marL="457200" indent="-457200">
              <a:buFont typeface="+mj-lt"/>
              <a:buAutoNum type="arabicPeriod"/>
            </a:pPr>
            <a:r>
              <a:rPr lang="pl-PL" dirty="0"/>
              <a:t>Kiedy grobowiec był już gotowy, trumnę pokryto warstwą czystego złota, a Szach </a:t>
            </a:r>
            <a:r>
              <a:rPr lang="pl-PL" dirty="0" err="1"/>
              <a:t>Dżehan</a:t>
            </a:r>
            <a:r>
              <a:rPr lang="pl-PL" dirty="0"/>
              <a:t> miał ją dodatkowo obsypać perłami i diamentami. Przed budowlą stało 2000 żołnierzy, którzy dzień i noc musieli pilnować tych bajecznych skarbów</a:t>
            </a:r>
            <a:r>
              <a:rPr lang="pl-PL" dirty="0" smtClean="0"/>
              <a:t>.</a:t>
            </a:r>
          </a:p>
          <a:p>
            <a:pPr marL="457200" indent="-457200">
              <a:buFont typeface="+mj-lt"/>
              <a:buAutoNum type="arabicPeriod"/>
            </a:pPr>
            <a:r>
              <a:rPr lang="pl-PL" dirty="0"/>
              <a:t>Budynek ma cebulasty kształt, z wieżyczkami na skrzydłach, sama środkowa kopuła ma 24,5 m wysokości i 17,7 m średnicy</a:t>
            </a:r>
            <a:r>
              <a:rPr lang="pl-PL" dirty="0" smtClean="0"/>
              <a:t>.</a:t>
            </a:r>
          </a:p>
          <a:p>
            <a:pPr marL="457200" indent="-457200">
              <a:buFont typeface="+mj-lt"/>
              <a:buAutoNum type="arabicPeriod"/>
            </a:pPr>
            <a:r>
              <a:rPr lang="pl-PL" dirty="0" err="1"/>
              <a:t>Tadż</a:t>
            </a:r>
            <a:r>
              <a:rPr lang="pl-PL" dirty="0"/>
              <a:t> </a:t>
            </a:r>
            <a:r>
              <a:rPr lang="pl-PL" dirty="0" err="1"/>
              <a:t>Mahal</a:t>
            </a:r>
            <a:r>
              <a:rPr lang="pl-PL" dirty="0"/>
              <a:t> wykonano z marmuru przywiezionego z odległego o ponad 320 km kamieniołomu, lecz nie jest to biała budowla, marmurowe powierzchnie są zdobione tysiącami szlachetnych i półszlachetnych kamieni, a do dekoracji kaligraficznych użyto czarnego marmuru.</a:t>
            </a:r>
          </a:p>
          <a:p>
            <a:pPr marL="457200" indent="-457200">
              <a:buFont typeface="+mj-lt"/>
              <a:buAutoNum type="arabicPeriod"/>
            </a:pPr>
            <a:endParaRPr lang="pl-PL" dirty="0"/>
          </a:p>
        </p:txBody>
      </p:sp>
    </p:spTree>
    <p:extLst>
      <p:ext uri="{BB962C8B-B14F-4D97-AF65-F5344CB8AC3E}">
        <p14:creationId xmlns:p14="http://schemas.microsoft.com/office/powerpoint/2010/main" val="1619322323"/>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sp>
        <p:nvSpPr>
          <p:cNvPr id="5" name="Tytuł 4"/>
          <p:cNvSpPr>
            <a:spLocks noGrp="1"/>
          </p:cNvSpPr>
          <p:nvPr>
            <p:ph type="title"/>
          </p:nvPr>
        </p:nvSpPr>
        <p:spPr>
          <a:xfrm>
            <a:off x="1069848" y="2624328"/>
            <a:ext cx="10058400" cy="1609344"/>
          </a:xfrm>
        </p:spPr>
        <p:txBody>
          <a:bodyPr>
            <a:noAutofit/>
          </a:bodyPr>
          <a:lstStyle/>
          <a:p>
            <a:pPr algn="ctr"/>
            <a:r>
              <a:rPr lang="pl-PL" sz="16600" dirty="0" smtClean="0"/>
              <a:t>Dziękuje </a:t>
            </a:r>
            <a:r>
              <a:rPr lang="pl-PL" sz="16600" dirty="0" smtClean="0">
                <a:sym typeface="Wingdings" panose="05000000000000000000" pitchFamily="2" charset="2"/>
              </a:rPr>
              <a:t> </a:t>
            </a:r>
            <a:endParaRPr lang="pl-PL" sz="16600" dirty="0"/>
          </a:p>
        </p:txBody>
      </p:sp>
    </p:spTree>
    <p:extLst>
      <p:ext uri="{BB962C8B-B14F-4D97-AF65-F5344CB8AC3E}">
        <p14:creationId xmlns:p14="http://schemas.microsoft.com/office/powerpoint/2010/main" val="137418966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Wielki mur chiński</a:t>
            </a:r>
            <a:endParaRPr lang="pl-PL" dirty="0"/>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l="15944" r="15944"/>
          <a:stretch>
            <a:fillRect/>
          </a:stretch>
        </p:blipFill>
        <p:spPr/>
      </p:pic>
      <p:sp>
        <p:nvSpPr>
          <p:cNvPr id="4" name="Symbol zastępczy tekstu 3"/>
          <p:cNvSpPr>
            <a:spLocks noGrp="1"/>
          </p:cNvSpPr>
          <p:nvPr>
            <p:ph type="body" sz="half" idx="2"/>
          </p:nvPr>
        </p:nvSpPr>
        <p:spPr/>
        <p:txBody>
          <a:bodyPr>
            <a:normAutofit lnSpcReduction="10000"/>
          </a:bodyPr>
          <a:lstStyle/>
          <a:p>
            <a:pPr algn="just"/>
            <a:r>
              <a:rPr lang="pl-PL" dirty="0" smtClean="0"/>
              <a:t>Mur miał strzec Chińczyków przed najazdami plemion koczowniczych z Wielkiego Stepu. Powstał w latach 657-214 p.n.e. i do dziś jest największą fortyfikacją na świecie. Ma około 2400 km długości, a jego szerokość waha się od 4m do 8m. W najwyższym punkcie sięga 16m, natomiast najniższym 5m. Co 100-150m wzniesiono wieże obronne, strażnice oraz pomieszczenia na amunicję i żywność. </a:t>
            </a:r>
            <a:endParaRPr lang="pl-PL" dirty="0"/>
          </a:p>
          <a:p>
            <a:pPr algn="just"/>
            <a:r>
              <a:rPr lang="pl-PL" dirty="0" smtClean="0"/>
              <a:t>Wielki Mur Chiński został wpisany na Listę Światowego Dziedzictwa Kulturalnego i Przyrodniczego UNESCO w 1987 r.</a:t>
            </a:r>
            <a:endParaRPr lang="pl-PL" dirty="0"/>
          </a:p>
        </p:txBody>
      </p:sp>
    </p:spTree>
    <p:extLst>
      <p:ext uri="{BB962C8B-B14F-4D97-AF65-F5344CB8AC3E}">
        <p14:creationId xmlns:p14="http://schemas.microsoft.com/office/powerpoint/2010/main" val="4043459998"/>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Symbol zastępczy zawartości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2483" y="484632"/>
            <a:ext cx="9293130" cy="5974155"/>
          </a:xfrm>
        </p:spPr>
      </p:pic>
      <p:sp>
        <p:nvSpPr>
          <p:cNvPr id="5" name="Tytuł 4"/>
          <p:cNvSpPr>
            <a:spLocks noGrp="1"/>
          </p:cNvSpPr>
          <p:nvPr>
            <p:ph type="title"/>
          </p:nvPr>
        </p:nvSpPr>
        <p:spPr/>
        <p:txBody>
          <a:bodyPr/>
          <a:lstStyle/>
          <a:p>
            <a:pPr algn="ctr"/>
            <a:r>
              <a:rPr lang="pl-PL" dirty="0" smtClean="0"/>
              <a:t>Lokalizacja</a:t>
            </a:r>
            <a:endParaRPr lang="pl-PL" dirty="0"/>
          </a:p>
        </p:txBody>
      </p:sp>
    </p:spTree>
    <p:extLst>
      <p:ext uri="{BB962C8B-B14F-4D97-AF65-F5344CB8AC3E}">
        <p14:creationId xmlns:p14="http://schemas.microsoft.com/office/powerpoint/2010/main" val="28371987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066800" y="0"/>
            <a:ext cx="10058400" cy="1609344"/>
          </a:xfrm>
        </p:spPr>
        <p:txBody>
          <a:bodyPr/>
          <a:lstStyle/>
          <a:p>
            <a:pPr algn="ctr"/>
            <a:r>
              <a:rPr lang="pl-PL" dirty="0" smtClean="0"/>
              <a:t>Najciekawsze fakty</a:t>
            </a:r>
            <a:endParaRPr lang="pl-PL" dirty="0"/>
          </a:p>
        </p:txBody>
      </p:sp>
      <p:sp>
        <p:nvSpPr>
          <p:cNvPr id="3" name="Symbol zastępczy zawartości 2"/>
          <p:cNvSpPr>
            <a:spLocks noGrp="1"/>
          </p:cNvSpPr>
          <p:nvPr>
            <p:ph idx="1"/>
          </p:nvPr>
        </p:nvSpPr>
        <p:spPr>
          <a:xfrm>
            <a:off x="1069848" y="1678488"/>
            <a:ext cx="10058400" cy="4493712"/>
          </a:xfrm>
          <a:noFill/>
          <a:ln>
            <a:noFill/>
          </a:ln>
        </p:spPr>
        <p:style>
          <a:lnRef idx="1">
            <a:schemeClr val="dk1"/>
          </a:lnRef>
          <a:fillRef idx="1001">
            <a:schemeClr val="lt1"/>
          </a:fillRef>
          <a:effectRef idx="1">
            <a:schemeClr val="dk1"/>
          </a:effectRef>
          <a:fontRef idx="minor">
            <a:schemeClr val="dk1"/>
          </a:fontRef>
        </p:style>
        <p:txBody>
          <a:bodyPr anchor="ctr">
            <a:normAutofit fontScale="92500" lnSpcReduction="10000"/>
          </a:bodyPr>
          <a:lstStyle/>
          <a:p>
            <a:pPr marL="457200" indent="-457200" algn="just" fontAlgn="base">
              <a:buFont typeface="+mj-lt"/>
              <a:buAutoNum type="arabicPeriod"/>
            </a:pPr>
            <a:r>
              <a:rPr lang="pl-PL" dirty="0">
                <a:solidFill>
                  <a:schemeClr val="accent2"/>
                </a:solidFill>
              </a:rPr>
              <a:t>W pierwotnym wyobrażeniu narodu Mur Chiński był symbolem despotycznych rządów, słabej armii oraz cierpienia zwykłych ludzi pod rządami hegemonów, którzy w mozole wznosili budowlę. </a:t>
            </a:r>
            <a:endParaRPr lang="pl-PL" dirty="0" smtClean="0">
              <a:solidFill>
                <a:schemeClr val="accent2"/>
              </a:solidFill>
            </a:endParaRPr>
          </a:p>
          <a:p>
            <a:pPr marL="457200" indent="-457200" algn="just" fontAlgn="base">
              <a:buFont typeface="+mj-lt"/>
              <a:buAutoNum type="arabicPeriod"/>
            </a:pPr>
            <a:r>
              <a:rPr lang="pl-PL" dirty="0" smtClean="0">
                <a:solidFill>
                  <a:schemeClr val="accent2"/>
                </a:solidFill>
              </a:rPr>
              <a:t>Wbrew </a:t>
            </a:r>
            <a:r>
              <a:rPr lang="pl-PL" dirty="0">
                <a:solidFill>
                  <a:schemeClr val="accent2"/>
                </a:solidFill>
              </a:rPr>
              <a:t>wielu przekonaniom Mur Chiński nie może być widziany ludzkim okiem z powierzchni Księżyca. Ten mit </a:t>
            </a:r>
            <a:r>
              <a:rPr lang="pl-PL" dirty="0" smtClean="0">
                <a:solidFill>
                  <a:schemeClr val="accent2"/>
                </a:solidFill>
              </a:rPr>
              <a:t>został </a:t>
            </a:r>
            <a:r>
              <a:rPr lang="pl-PL" dirty="0" err="1" smtClean="0">
                <a:solidFill>
                  <a:schemeClr val="accent2"/>
                </a:solidFill>
              </a:rPr>
              <a:t>rozpowoszechniony</a:t>
            </a:r>
            <a:r>
              <a:rPr lang="pl-PL" dirty="0" smtClean="0">
                <a:solidFill>
                  <a:schemeClr val="accent2"/>
                </a:solidFill>
              </a:rPr>
              <a:t> </a:t>
            </a:r>
            <a:r>
              <a:rPr lang="pl-PL" dirty="0">
                <a:solidFill>
                  <a:schemeClr val="accent2"/>
                </a:solidFill>
              </a:rPr>
              <a:t>w dekadzie pierwszych lotów kosmicznych. Dopiero zdjęcia satelitarne przy użyciu fotografii w podczerwieni (termowizyjnej), które zostały poddane silnej obróbce ukazały Mur Chiński w swoje okazałości</a:t>
            </a:r>
            <a:r>
              <a:rPr lang="pl-PL" dirty="0" smtClean="0">
                <a:solidFill>
                  <a:schemeClr val="accent2"/>
                </a:solidFill>
              </a:rPr>
              <a:t>.</a:t>
            </a:r>
          </a:p>
          <a:p>
            <a:pPr marL="457200" indent="-457200" algn="just" fontAlgn="base">
              <a:buFont typeface="+mj-lt"/>
              <a:buAutoNum type="arabicPeriod"/>
            </a:pPr>
            <a:r>
              <a:rPr lang="pl-PL" dirty="0" smtClean="0">
                <a:solidFill>
                  <a:schemeClr val="accent2"/>
                </a:solidFill>
              </a:rPr>
              <a:t>Przez </a:t>
            </a:r>
            <a:r>
              <a:rPr lang="pl-PL" dirty="0">
                <a:solidFill>
                  <a:schemeClr val="accent2"/>
                </a:solidFill>
              </a:rPr>
              <a:t>niektórych Wielki Mur Chiński jest uważany za najdłuższy cmentarz na ziemi. Ludzie byli zmuszani do pracy przy budowie. Pod przymusem szczególnie byli rekrutowani wieśniacy, kryminaliści, pojmani żołnierze, podbici możnowładcy i inni przeciwnicy władzy. Mówi się, że co trzeci mężczyzna w ówczesnym imperium uczestniczył w budowie muru i tylko trzech na dziesięciu rekrutowanych powróciło do domu. Według nakazu </a:t>
            </a:r>
            <a:r>
              <a:rPr lang="pl-PL" dirty="0" err="1">
                <a:solidFill>
                  <a:schemeClr val="accent2"/>
                </a:solidFill>
              </a:rPr>
              <a:t>Qin</a:t>
            </a:r>
            <a:r>
              <a:rPr lang="pl-PL" dirty="0">
                <a:solidFill>
                  <a:schemeClr val="accent2"/>
                </a:solidFill>
              </a:rPr>
              <a:t> </a:t>
            </a:r>
            <a:r>
              <a:rPr lang="pl-PL" dirty="0" err="1">
                <a:solidFill>
                  <a:schemeClr val="accent2"/>
                </a:solidFill>
              </a:rPr>
              <a:t>Shi</a:t>
            </a:r>
            <a:r>
              <a:rPr lang="pl-PL" dirty="0">
                <a:solidFill>
                  <a:schemeClr val="accent2"/>
                </a:solidFill>
              </a:rPr>
              <a:t> </a:t>
            </a:r>
            <a:r>
              <a:rPr lang="pl-PL" dirty="0" err="1">
                <a:solidFill>
                  <a:schemeClr val="accent2"/>
                </a:solidFill>
              </a:rPr>
              <a:t>Hiang</a:t>
            </a:r>
            <a:r>
              <a:rPr lang="pl-PL" dirty="0">
                <a:solidFill>
                  <a:schemeClr val="accent2"/>
                </a:solidFill>
              </a:rPr>
              <a:t> każdy z robotników drzemiących przy budowie miał być pochowany żywcem w środku tej masywnej budowli. Ciała padających ze zmęczenia robotników były zwyczajnie grzebane w środkowej części muru.</a:t>
            </a:r>
          </a:p>
        </p:txBody>
      </p:sp>
    </p:spTree>
    <p:extLst>
      <p:ext uri="{BB962C8B-B14F-4D97-AF65-F5344CB8AC3E}">
        <p14:creationId xmlns:p14="http://schemas.microsoft.com/office/powerpoint/2010/main" val="331255915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549640" y="325677"/>
            <a:ext cx="3200400" cy="1120452"/>
          </a:xfrm>
        </p:spPr>
        <p:txBody>
          <a:bodyPr/>
          <a:lstStyle/>
          <a:p>
            <a:r>
              <a:rPr lang="pl-PL" dirty="0" smtClean="0"/>
              <a:t>Petra</a:t>
            </a:r>
            <a:endParaRPr lang="pl-PL" dirty="0"/>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l="12160" r="12160"/>
          <a:stretch>
            <a:fillRect/>
          </a:stretch>
        </p:blipFill>
        <p:spPr/>
      </p:pic>
      <p:sp>
        <p:nvSpPr>
          <p:cNvPr id="4" name="Symbol zastępczy tekstu 3"/>
          <p:cNvSpPr>
            <a:spLocks noGrp="1"/>
          </p:cNvSpPr>
          <p:nvPr>
            <p:ph type="body" sz="half" idx="2"/>
          </p:nvPr>
        </p:nvSpPr>
        <p:spPr>
          <a:xfrm>
            <a:off x="8549640" y="1446129"/>
            <a:ext cx="3400190" cy="4816885"/>
          </a:xfrm>
        </p:spPr>
        <p:txBody>
          <a:bodyPr>
            <a:noAutofit/>
          </a:bodyPr>
          <a:lstStyle/>
          <a:p>
            <a:pPr algn="just"/>
            <a:r>
              <a:rPr lang="pl-PL" b="1" dirty="0"/>
              <a:t>Petra</a:t>
            </a:r>
            <a:r>
              <a:rPr lang="pl-PL" dirty="0"/>
              <a:t> jest to ukryte w górach Dżebel </a:t>
            </a:r>
            <a:r>
              <a:rPr lang="pl-PL" dirty="0" err="1"/>
              <a:t>Harun</a:t>
            </a:r>
            <a:r>
              <a:rPr lang="pl-PL" dirty="0"/>
              <a:t> w południowej Jordanii „różowo-czerwone skalne miasto” najcenniejszy zabytek architektoniczny pozostawiony przez </a:t>
            </a:r>
            <a:r>
              <a:rPr lang="pl-PL" dirty="0" err="1"/>
              <a:t>Nabadejczyków</a:t>
            </a:r>
            <a:r>
              <a:rPr lang="pl-PL" dirty="0"/>
              <a:t>. </a:t>
            </a:r>
            <a:r>
              <a:rPr lang="pl-PL" dirty="0" err="1"/>
              <a:t>Nabadejczycy</a:t>
            </a:r>
            <a:r>
              <a:rPr lang="pl-PL" dirty="0"/>
              <a:t> zbudowali swoją stolicę w skalnej kotlinie Wadi </a:t>
            </a:r>
            <a:r>
              <a:rPr lang="pl-PL" dirty="0" err="1"/>
              <a:t>Musa</a:t>
            </a:r>
            <a:r>
              <a:rPr lang="pl-PL" dirty="0"/>
              <a:t> na skrzyżowaniu dróg handlowych dzięki czemu Petra stała się wielkim centrum handlowym. W okresie królestwa Palmyry, gdy zmieniły się trakty handlowe Petra została zapomniana. Przez stulecia znana była tylko miejscowym plemionom, które strzegły dostępu do tego miejsca. Ponowne odkrycie Petry nastąpiło w 1812r. przez Johanna Ludwiga </a:t>
            </a:r>
            <a:r>
              <a:rPr lang="pl-PL" dirty="0" err="1" smtClean="0"/>
              <a:t>Burkhardta</a:t>
            </a:r>
            <a:r>
              <a:rPr lang="pl-PL" dirty="0" smtClean="0"/>
              <a:t>. Najcenniejszym </a:t>
            </a:r>
            <a:r>
              <a:rPr lang="pl-PL" dirty="0"/>
              <a:t>zabytkiem Petry jest Skarbiec (</a:t>
            </a:r>
            <a:r>
              <a:rPr lang="pl-PL" dirty="0" err="1"/>
              <a:t>Khazne</a:t>
            </a:r>
            <a:r>
              <a:rPr lang="pl-PL" dirty="0"/>
              <a:t> al-</a:t>
            </a:r>
            <a:r>
              <a:rPr lang="pl-PL" dirty="0" err="1"/>
              <a:t>Firaun</a:t>
            </a:r>
            <a:r>
              <a:rPr lang="pl-PL" dirty="0"/>
              <a:t>). W Petrze zachował się teatr, świątynia i grobowce, pośród których wyróżniają się miejsca spoczynku władców.</a:t>
            </a:r>
          </a:p>
        </p:txBody>
      </p:sp>
    </p:spTree>
    <p:extLst>
      <p:ext uri="{BB962C8B-B14F-4D97-AF65-F5344CB8AC3E}">
        <p14:creationId xmlns:p14="http://schemas.microsoft.com/office/powerpoint/2010/main" val="3944211956"/>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4030" y="484632"/>
            <a:ext cx="9170035" cy="5866126"/>
          </a:xfrm>
        </p:spPr>
      </p:pic>
      <p:sp>
        <p:nvSpPr>
          <p:cNvPr id="2" name="Tytuł 1"/>
          <p:cNvSpPr>
            <a:spLocks noGrp="1"/>
          </p:cNvSpPr>
          <p:nvPr>
            <p:ph type="title"/>
          </p:nvPr>
        </p:nvSpPr>
        <p:spPr>
          <a:xfrm>
            <a:off x="1069847" y="4741414"/>
            <a:ext cx="10058400" cy="1609344"/>
          </a:xfrm>
        </p:spPr>
        <p:txBody>
          <a:bodyPr/>
          <a:lstStyle/>
          <a:p>
            <a:pPr algn="ctr"/>
            <a:r>
              <a:rPr lang="pl-PL" dirty="0" smtClean="0"/>
              <a:t>Lokalizacja</a:t>
            </a:r>
            <a:endParaRPr lang="pl-PL" dirty="0"/>
          </a:p>
        </p:txBody>
      </p:sp>
    </p:spTree>
    <p:extLst>
      <p:ext uri="{BB962C8B-B14F-4D97-AF65-F5344CB8AC3E}">
        <p14:creationId xmlns:p14="http://schemas.microsoft.com/office/powerpoint/2010/main" val="1086542406"/>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6000" b="-6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Najciekawsze fakty</a:t>
            </a:r>
            <a:endParaRPr lang="pl-PL" dirty="0"/>
          </a:p>
        </p:txBody>
      </p:sp>
      <p:sp>
        <p:nvSpPr>
          <p:cNvPr id="3" name="Symbol zastępczy zawartości 2"/>
          <p:cNvSpPr>
            <a:spLocks noGrp="1"/>
          </p:cNvSpPr>
          <p:nvPr>
            <p:ph idx="1"/>
          </p:nvPr>
        </p:nvSpPr>
        <p:spPr/>
        <p:txBody>
          <a:bodyPr/>
          <a:lstStyle/>
          <a:p>
            <a:pPr marL="457200" indent="-457200" algn="just">
              <a:buFont typeface="+mj-lt"/>
              <a:buAutoNum type="arabicPeriod"/>
            </a:pPr>
            <a:r>
              <a:rPr lang="pl-PL" dirty="0">
                <a:solidFill>
                  <a:schemeClr val="accent2"/>
                </a:solidFill>
              </a:rPr>
              <a:t>Petra nie jest naprawdę miastem, lecz raczej zabytkowym cmentarzem - po tutejszych domach nie pozostał żaden ślad</a:t>
            </a:r>
            <a:r>
              <a:rPr lang="pl-PL" dirty="0" smtClean="0">
                <a:solidFill>
                  <a:schemeClr val="accent2"/>
                </a:solidFill>
              </a:rPr>
              <a:t>.</a:t>
            </a:r>
          </a:p>
          <a:p>
            <a:pPr marL="457200" indent="-457200" algn="just">
              <a:buFont typeface="+mj-lt"/>
              <a:buAutoNum type="arabicPeriod"/>
            </a:pPr>
            <a:r>
              <a:rPr lang="pl-PL" dirty="0">
                <a:solidFill>
                  <a:schemeClr val="accent2"/>
                </a:solidFill>
              </a:rPr>
              <a:t>Obecnie uważa się to miejsce to pozostałości grobowców wykutych w skale na terenie położonym 900 metrów n.p.m. Niektóre mają charakterystyczne zdobienia </a:t>
            </a:r>
            <a:r>
              <a:rPr lang="pl-PL" dirty="0" err="1">
                <a:solidFill>
                  <a:schemeClr val="accent2"/>
                </a:solidFill>
              </a:rPr>
              <a:t>nabatejskie</a:t>
            </a:r>
            <a:r>
              <a:rPr lang="pl-PL" dirty="0">
                <a:solidFill>
                  <a:schemeClr val="accent2"/>
                </a:solidFill>
              </a:rPr>
              <a:t> i zdradzają wpływy egipskich i asyryjskich stylów architektonicznych, inne mają kształt klasyczny</a:t>
            </a:r>
            <a:r>
              <a:rPr lang="pl-PL" dirty="0" smtClean="0">
                <a:solidFill>
                  <a:schemeClr val="accent2"/>
                </a:solidFill>
              </a:rPr>
              <a:t>.</a:t>
            </a:r>
          </a:p>
          <a:p>
            <a:pPr marL="457200" indent="-457200" algn="just">
              <a:buFont typeface="+mj-lt"/>
              <a:buAutoNum type="arabicPeriod"/>
            </a:pPr>
            <a:r>
              <a:rPr lang="pl-PL" dirty="0">
                <a:solidFill>
                  <a:schemeClr val="accent2"/>
                </a:solidFill>
              </a:rPr>
              <a:t>Wewnętrzne </a:t>
            </a:r>
            <a:r>
              <a:rPr lang="pl-PL" dirty="0" err="1">
                <a:solidFill>
                  <a:schemeClr val="accent2"/>
                </a:solidFill>
              </a:rPr>
              <a:t>kolumnaty</a:t>
            </a:r>
            <a:r>
              <a:rPr lang="pl-PL" dirty="0">
                <a:solidFill>
                  <a:schemeClr val="accent2"/>
                </a:solidFill>
              </a:rPr>
              <a:t> są zwyczaj nagie, bez ozdób, zaś fasady są bogato zdobione</a:t>
            </a:r>
            <a:r>
              <a:rPr lang="pl-PL" dirty="0" smtClean="0">
                <a:solidFill>
                  <a:schemeClr val="accent2"/>
                </a:solidFill>
              </a:rPr>
              <a:t>.</a:t>
            </a:r>
          </a:p>
          <a:p>
            <a:pPr marL="457200" indent="-457200" algn="just">
              <a:buFont typeface="+mj-lt"/>
              <a:buAutoNum type="arabicPeriod"/>
            </a:pPr>
            <a:r>
              <a:rPr lang="pl-PL" dirty="0">
                <a:solidFill>
                  <a:schemeClr val="accent2"/>
                </a:solidFill>
              </a:rPr>
              <a:t>Najsłynniejszym budynkiem Petry jest skarbiec el-</a:t>
            </a:r>
            <a:r>
              <a:rPr lang="pl-PL" dirty="0" err="1">
                <a:solidFill>
                  <a:schemeClr val="accent2"/>
                </a:solidFill>
              </a:rPr>
              <a:t>Kasne</a:t>
            </a:r>
            <a:r>
              <a:rPr lang="pl-PL" dirty="0">
                <a:solidFill>
                  <a:schemeClr val="accent2"/>
                </a:solidFill>
              </a:rPr>
              <a:t>, wysokości 40 metrów i szerokości 27 metrów. Dolina ze skarbcem okazuje liczne grobowce skalne wykute w bladoróżowym piaskowcu z żyłkami w wielu innych barwach.</a:t>
            </a:r>
            <a:br>
              <a:rPr lang="pl-PL" dirty="0">
                <a:solidFill>
                  <a:schemeClr val="accent2"/>
                </a:solidFill>
              </a:rPr>
            </a:br>
            <a:endParaRPr lang="pl-PL" dirty="0">
              <a:solidFill>
                <a:schemeClr val="accent2"/>
              </a:solidFill>
            </a:endParaRPr>
          </a:p>
        </p:txBody>
      </p:sp>
    </p:spTree>
    <p:extLst>
      <p:ext uri="{BB962C8B-B14F-4D97-AF65-F5344CB8AC3E}">
        <p14:creationId xmlns:p14="http://schemas.microsoft.com/office/powerpoint/2010/main" val="1527733713"/>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35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t>Pomnik Chrystusa  zbawiciela w Rio de </a:t>
            </a:r>
            <a:r>
              <a:rPr lang="pl-PL" dirty="0" err="1"/>
              <a:t>Janeiro</a:t>
            </a:r>
            <a:endParaRPr lang="pl-PL" dirty="0"/>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l="15944" r="15944"/>
          <a:stretch>
            <a:fillRect/>
          </a:stretch>
        </p:blipFill>
        <p:spPr/>
      </p:pic>
      <p:sp>
        <p:nvSpPr>
          <p:cNvPr id="4" name="Symbol zastępczy tekstu 3"/>
          <p:cNvSpPr>
            <a:spLocks noGrp="1"/>
          </p:cNvSpPr>
          <p:nvPr>
            <p:ph type="body" sz="half" idx="2"/>
          </p:nvPr>
        </p:nvSpPr>
        <p:spPr/>
        <p:txBody>
          <a:bodyPr>
            <a:noAutofit/>
          </a:bodyPr>
          <a:lstStyle/>
          <a:p>
            <a:pPr algn="just"/>
            <a:r>
              <a:rPr lang="pl-PL" dirty="0"/>
              <a:t>38-metrowy pomnik Jezusa Chrystusa, wzniesiony na szczycie granitowej góry w Rio de </a:t>
            </a:r>
            <a:r>
              <a:rPr lang="pl-PL" dirty="0" err="1"/>
              <a:t>Janeiro</a:t>
            </a:r>
            <a:r>
              <a:rPr lang="pl-PL" dirty="0"/>
              <a:t>, to największy tego typu posąg na świecie. Jest charakterystycznym punktem dla miasta, ale również dla całego państwa. Dostać się do niego można za pomocą kolejki liniowej lub wspinając się po dokładnie 222 schodach. Jest to pomnik upamiętniający setną rocznicę niepodległości Brazylii. Został zaprojektowany przez francuskiego rzeźbiarza polskiego pochodzenia - Paula Landowskiego. </a:t>
            </a:r>
          </a:p>
        </p:txBody>
      </p:sp>
    </p:spTree>
    <p:extLst>
      <p:ext uri="{BB962C8B-B14F-4D97-AF65-F5344CB8AC3E}">
        <p14:creationId xmlns:p14="http://schemas.microsoft.com/office/powerpoint/2010/main" val="1244184384"/>
      </p:ext>
    </p:extLst>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rewniana czcionka">
  <a:themeElements>
    <a:clrScheme name="Drewniana czcionk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Drewniana czcionka">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rewniana czcionk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TM03090434[[fn=Typ drewna]]</Template>
  <TotalTime>459</TotalTime>
  <Words>1259</Words>
  <Application>Microsoft Office PowerPoint</Application>
  <PresentationFormat>Custom</PresentationFormat>
  <Paragraphs>62</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Drewniana czcionka</vt:lpstr>
      <vt:lpstr>Cuda świata</vt:lpstr>
      <vt:lpstr>Wstęp</vt:lpstr>
      <vt:lpstr>Wielki mur chiński</vt:lpstr>
      <vt:lpstr>Lokalizacja</vt:lpstr>
      <vt:lpstr>Najciekawsze fakty</vt:lpstr>
      <vt:lpstr>Petra</vt:lpstr>
      <vt:lpstr>Lokalizacja</vt:lpstr>
      <vt:lpstr>Najciekawsze fakty</vt:lpstr>
      <vt:lpstr>Pomnik Chrystusa  zbawiciela w Rio de Janeiro</vt:lpstr>
      <vt:lpstr>lokalizacja</vt:lpstr>
      <vt:lpstr>Najciekawsze fakty</vt:lpstr>
      <vt:lpstr>Machu Picchu</vt:lpstr>
      <vt:lpstr>lokalizacja</vt:lpstr>
      <vt:lpstr>Najciekawsze fakty</vt:lpstr>
      <vt:lpstr>Chichen itza</vt:lpstr>
      <vt:lpstr>Lokalizacja</vt:lpstr>
      <vt:lpstr>Najciekawsze fakty</vt:lpstr>
      <vt:lpstr>Koloseum</vt:lpstr>
      <vt:lpstr>lokalizacja</vt:lpstr>
      <vt:lpstr>Najciekawsze fakty</vt:lpstr>
      <vt:lpstr>Tadź mahal</vt:lpstr>
      <vt:lpstr>lokalizacja</vt:lpstr>
      <vt:lpstr>Najciekawsze fakty</vt:lpstr>
      <vt:lpstr>Dziękuje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Cuda świata</dc:title>
  <dc:creator>Magdalena Pięta</dc:creator>
  <cp:lastModifiedBy>Toshiba</cp:lastModifiedBy>
  <cp:revision>24</cp:revision>
  <dcterms:created xsi:type="dcterms:W3CDTF">2017-02-16T16:24:07Z</dcterms:created>
  <dcterms:modified xsi:type="dcterms:W3CDTF">2019-07-17T19:34:42Z</dcterms:modified>
</cp:coreProperties>
</file>